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c32d60f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c32d60f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5c32d60f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5c32d60f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5c32d60f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5c32d60f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5c32d60f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5c32d60f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5c32d60f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5c32d60f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5c32d60f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5c32d60f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5c32d60f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5c32d60f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5c32d60f3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5c32d60f3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5c32d60f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5c32d60f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5c32d60f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5c32d60f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5c32d60f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5c32d60f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5c32d60f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5c32d60f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c32d60f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c32d60f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5c32d60f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5c32d60f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5c32d60f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5c32d60f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5c32d60f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5c32d60f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c32d60f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c32d60f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5c32d60f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5c32d60f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5c32d60f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5c32d60f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687750" y="1749275"/>
            <a:ext cx="77685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Участники инновационного проекта.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Руководитель инновационного проекта</a:t>
            </a:r>
            <a:endParaRPr sz="3000"/>
          </a:p>
        </p:txBody>
      </p:sp>
      <p:sp>
        <p:nvSpPr>
          <p:cNvPr id="129" name="Google Shape;129;p13"/>
          <p:cNvSpPr txBox="1"/>
          <p:nvPr/>
        </p:nvSpPr>
        <p:spPr>
          <a:xfrm>
            <a:off x="6008775" y="4028375"/>
            <a:ext cx="31353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Группа: ИУ7-71б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Студентка: Сушина А.Д.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Преподаватель: Герцик Ю.Г.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819150" y="257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Генеральный проектировщик</a:t>
            </a: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3214750" y="904850"/>
            <a:ext cx="2979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Генеральный</a:t>
            </a:r>
            <a:r>
              <a:rPr lang="ru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проектировщик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22"/>
          <p:cNvCxnSpPr/>
          <p:nvPr/>
        </p:nvCxnSpPr>
        <p:spPr>
          <a:xfrm flipH="1">
            <a:off x="2802850" y="1532688"/>
            <a:ext cx="7944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2"/>
          <p:cNvCxnSpPr/>
          <p:nvPr/>
        </p:nvCxnSpPr>
        <p:spPr>
          <a:xfrm>
            <a:off x="6002800" y="1573200"/>
            <a:ext cx="919500" cy="5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2"/>
          <p:cNvSpPr txBox="1"/>
          <p:nvPr/>
        </p:nvSpPr>
        <p:spPr>
          <a:xfrm>
            <a:off x="1596350" y="2179888"/>
            <a:ext cx="1316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Архитектор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6606025" y="2179900"/>
            <a:ext cx="1228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Инженер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735650" y="2604175"/>
            <a:ext cx="36783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лицо или организация, имеющие право профессионально, на основе соответствующим образом оформленной лицензии выполнять работу по созданию проектно-сметной документации.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5429000" y="2598800"/>
            <a:ext cx="3332400" cy="15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лицо или организация, имеющие лицензию на занятие инжинирингом, т.е. комплексом услуг, связанных с процессом производства и реализации продукции проекта.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2589425" y="1174838"/>
            <a:ext cx="46860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Ответственен за выполнение всего комплекса работ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870625" y="477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Поставщик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752925" y="1137350"/>
            <a:ext cx="75057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Поставщики</a:t>
            </a:r>
            <a:r>
              <a:rPr lang="ru" sz="1400"/>
              <a:t> – организации, обеспечивающие материально-техническое обеспечение проекта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251" y="2023000"/>
            <a:ext cx="4181050" cy="27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819150" y="418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Исполнитель</a:t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819150" y="1041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/>
              <a:t>Исполнитель</a:t>
            </a:r>
            <a:r>
              <a:rPr lang="ru" sz="1400"/>
              <a:t> (организация-исполнитель, подрядчик, субподрядчик) – юридические лица, несущие ответственность за выполнение работ по контракту.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138" y="2153450"/>
            <a:ext cx="4001726" cy="264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819150" y="374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Научно-технические советы</a:t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819150" y="1056450"/>
            <a:ext cx="75057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400"/>
              <a:t>Научно-технические советы (НТС)</a:t>
            </a:r>
            <a:r>
              <a:rPr lang="ru" sz="1400"/>
              <a:t> – ведущие специалисты по тематическим направлениям проекта.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6" name="Google Shape;226;p25"/>
          <p:cNvSpPr txBox="1"/>
          <p:nvPr/>
        </p:nvSpPr>
        <p:spPr>
          <a:xfrm>
            <a:off x="537025" y="2060425"/>
            <a:ext cx="4215300" cy="26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Что делают:  	 	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несут ответственность за выбор 	научно-технических решений, уровень 	их реализации, полноту и комплексность 	мероприятий для достижения проектных 	целей; 	</a:t>
            </a:r>
            <a:b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организуют конкурсный отбор 	исполнителей и экспертизу полученных 	результатов.</a:t>
            </a:r>
            <a:br>
              <a:rPr lang="ru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350" y="2184862"/>
            <a:ext cx="3633451" cy="24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819150" y="301225"/>
            <a:ext cx="7505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Руководитель проекта</a:t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819150" y="1004975"/>
            <a:ext cx="75057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400"/>
              <a:t>Руководитель проекта</a:t>
            </a:r>
            <a:r>
              <a:rPr lang="ru" sz="1400"/>
              <a:t> (в принятой на Западе терминологии «проект-менеджер») – юридическое лицо, которому заказчик делегирует полномочия по руководству работами по проекту: планированию, контролю и координации работ участников проекта.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288" y="2403550"/>
            <a:ext cx="3605437" cy="24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type="title"/>
          </p:nvPr>
        </p:nvSpPr>
        <p:spPr>
          <a:xfrm>
            <a:off x="819150" y="345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 проекта</a:t>
            </a:r>
            <a:endParaRPr/>
          </a:p>
        </p:txBody>
      </p:sp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819150" y="1034400"/>
            <a:ext cx="7505700" cy="17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400"/>
              <a:t>Команда проекта</a:t>
            </a:r>
            <a:r>
              <a:rPr lang="ru" sz="1400"/>
              <a:t> — специфическая организационная структура, возглавляемая руководителем проекта и создаваемая на период осуществления проекта с целью эффективного достижения его целей. 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400"/>
              <a:t>Команда проекта вместе с руководителем проекта являются </a:t>
            </a:r>
            <a:r>
              <a:rPr b="1" lang="ru" sz="1400"/>
              <a:t>разработчиком проекта.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288" y="2817600"/>
            <a:ext cx="3101433" cy="202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819150" y="264425"/>
            <a:ext cx="75057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Поддерживающие структуры проекта</a:t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819150" y="845825"/>
            <a:ext cx="7505700" cy="12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400"/>
              <a:t>Поддерживающие структуры проекта</a:t>
            </a:r>
            <a:r>
              <a:rPr lang="ru" sz="1400"/>
              <a:t> — это организации различных форм собственности, содействующие основным участникам проекта в выполнении задач проекта и образующие вместе с ними инфраструктуру инновационного предпринимательства.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819150" y="2089325"/>
            <a:ext cx="72066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К поддерживающим структурам относятся: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инновационные центры; 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фонды поддержки программ, проектов; 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консалтинговые фирмы;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органы независимой экспертизы; 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патентно-лицензионные фирмы; 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аудиторские фирмы; 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>
                <a:latin typeface="Calibri"/>
                <a:ea typeface="Calibri"/>
                <a:cs typeface="Calibri"/>
                <a:sym typeface="Calibri"/>
              </a:rPr>
              <a:t>выставочные центры и т. п.</a:t>
            </a:r>
            <a:br>
              <a:rPr lang="ru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819150" y="279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взаимодействия основных участников проекта</a:t>
            </a:r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938" y="1233775"/>
            <a:ext cx="5976125" cy="36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819150" y="220325"/>
            <a:ext cx="75057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Руководитель проекта</a:t>
            </a:r>
            <a:endParaRPr/>
          </a:p>
        </p:txBody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819150" y="784275"/>
            <a:ext cx="7505700" cy="4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/>
              <a:t>Руководитель проекта: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/>
              <a:t>организует экспертизу бизнес-идеи, 	руководит разработкой коммерческого 	предложения и бизнес-плана, подготавливает 	к заключению контракты и договоры с заказчиком, контрагентами и поставщиками;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/>
              <a:t>обладает необходимыми полномочиями и несет ответственность за всю работу над проектом;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/>
              <a:t>подбирает свою рабочую группу и должен уметь хорошо организовать и 	стимулировать их работу;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/>
              <a:t>руководит этапом структурного проектирования, определяет необходимые 	ресурсы, обеспечивает их распределение 	по видам работ и координацию этих 	работ;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/>
              <a:t>использует персонал контроля 	проекта для планирования объемов и 	сроков работ, получения оценок и 	контроля затрат, контроля за движением 	материально-технических средств;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/>
              <a:t>должен обладать способностью 	предвидеть проблемы и предотвращать 	их.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907425" y="374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Руководитель проекта</a:t>
            </a:r>
            <a:endParaRPr/>
          </a:p>
        </p:txBody>
      </p:sp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819150" y="1101350"/>
            <a:ext cx="7505700" cy="16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Характерные черты эффективного руководителя: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/>
              <a:t>Энергичность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/>
              <a:t>Желание руководить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/>
              <a:t>Самоуверенность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/>
              <a:t>Познавательная способность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650" y="2799800"/>
            <a:ext cx="3079723" cy="205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433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Инновационный проект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635275" y="1945050"/>
            <a:ext cx="7505700" cy="12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Инновационный проект</a:t>
            </a:r>
            <a:r>
              <a:rPr lang="ru" sz="1800"/>
              <a:t> — проект, содержащий технико-экономическое, правовое и организационное обоснование конечной инновационной деятельности. 	 	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819150" y="382150"/>
            <a:ext cx="7505700" cy="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280" name="Google Shape;280;p32"/>
          <p:cNvSpPr txBox="1"/>
          <p:nvPr>
            <p:ph idx="1" type="body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Успех инновационного проекта зависит от слаженных действий всех участников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Одним из основных условий эффективности деятельности организации и ее инновативности является «эффективность» самих руководителей.	 	 	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Каждый из участников преследует свои цели, но также несет свою ответственность.</a:t>
            </a:r>
            <a:endParaRPr/>
          </a:p>
        </p:txBody>
      </p:sp>
      <p:sp>
        <p:nvSpPr>
          <p:cNvPr id="281" name="Google Shape;281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	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700"/>
              </a:spcAft>
              <a:buNone/>
            </a:pPr>
            <a:r>
              <a:rPr b="1" lang="ru" sz="1800"/>
              <a:t>Цель</a:t>
            </a:r>
            <a:r>
              <a:rPr lang="ru" sz="1800"/>
              <a:t> инновационного проекта — создание новых или изменение существующих систем и достижение в результате снижения затрат ресурсов коренного улучшения качества продукции, услуги и высокого коммерческого эффекта.</a:t>
            </a:r>
            <a:endParaRPr/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433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Инновационный проект</a:t>
            </a:r>
            <a:endParaRPr/>
          </a:p>
        </p:txBody>
      </p:sp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554300" y="441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Участники инновационного проекта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199100"/>
            <a:ext cx="7505700" cy="3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/>
              <a:t>Участники проекта </a:t>
            </a:r>
            <a:r>
              <a:rPr lang="ru" sz="1800"/>
              <a:t>– организации или люди, связанные с успехом или неудачей проекта.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800"/>
              <a:t>	 	 	 	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700"/>
              </a:spcAft>
              <a:buNone/>
            </a:pPr>
            <a:r>
              <a:rPr b="1" lang="ru" sz="1800"/>
              <a:t>Успех проекта</a:t>
            </a:r>
            <a:r>
              <a:rPr lang="ru" sz="1800"/>
              <a:t> зависит от правильного определения его участников, построения его функциональной и организационной структур.</a:t>
            </a:r>
            <a:endParaRPr/>
          </a:p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819150" y="404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Успех проекта</a:t>
            </a:r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299225"/>
            <a:ext cx="7505700" cy="27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Для успеха проекта необходимо определить: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/>
              <a:t>1. Предметную область: Что требуется от проекта?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/>
              <a:t>2. Отношения собственности: Что сколько стоит, и кому принадлежит?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/>
              <a:t>3. Основные идеи реализации проекта: Как сделать?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/>
              <a:t>4. Основных </a:t>
            </a:r>
            <a:r>
              <a:rPr b="1" lang="ru" sz="1400"/>
              <a:t>активных участников проекта</a:t>
            </a:r>
            <a:r>
              <a:rPr lang="ru" sz="1400"/>
              <a:t>: Кто будет делать?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/>
              <a:t>5. Основных </a:t>
            </a:r>
            <a:r>
              <a:rPr b="1" lang="ru" sz="1400"/>
              <a:t>пассивных участников проекта</a:t>
            </a:r>
            <a:r>
              <a:rPr lang="ru" sz="1400"/>
              <a:t>: Кого касается проект?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57" name="Google Shape;157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819150" y="536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Участники проекта</a:t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412" y="1321425"/>
            <a:ext cx="6861175" cy="28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19150" y="485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Заказчик</a:t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819163" y="1127300"/>
            <a:ext cx="75057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800"/>
              <a:t>Заказчик –</a:t>
            </a:r>
            <a:r>
              <a:rPr lang="ru" sz="1800"/>
              <a:t> будущий владелец и пользователь результатов проекта.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38" y="2359375"/>
            <a:ext cx="2666333" cy="23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819150" y="448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Инвестор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819150" y="978400"/>
            <a:ext cx="7505700" cy="1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800"/>
              <a:t>Инвесторы</a:t>
            </a:r>
            <a:r>
              <a:rPr lang="ru" sz="1800"/>
              <a:t> – физические или юридические  лица, вкладывающие средства в проект. Инвестор может быть и заказчиком.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562" y="2469625"/>
            <a:ext cx="3318786" cy="221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/>
          <p:nvPr/>
        </p:nvSpPr>
        <p:spPr>
          <a:xfrm>
            <a:off x="448750" y="2457025"/>
            <a:ext cx="4847700" cy="22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Что делает: 	 	 	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00"/>
              <a:buChar char="●"/>
            </a:pP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заключает договор с заказчиком;</a:t>
            </a:r>
            <a:b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Char char="●"/>
            </a:pP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контролирует выполнение контрактов 		</a:t>
            </a:r>
            <a:b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осуществляет расчеты с другими 	участниками проекта.</a:t>
            </a:r>
            <a:br>
              <a:rPr lang="ru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819150" y="404200"/>
            <a:ext cx="75057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Проектировщик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819150" y="1066675"/>
            <a:ext cx="7505700" cy="1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800"/>
              <a:t>Проектировщики –</a:t>
            </a:r>
            <a:r>
              <a:rPr lang="ru" sz="1800"/>
              <a:t> специализированные проектные организации, разрабатывающие проектно-сметную документацию.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800" y="2491675"/>
            <a:ext cx="3476390" cy="231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